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332" r:id="rId4"/>
    <p:sldId id="435" r:id="rId5"/>
    <p:sldId id="432" r:id="rId6"/>
    <p:sldId id="436" r:id="rId7"/>
    <p:sldId id="433" r:id="rId8"/>
    <p:sldId id="434" r:id="rId9"/>
    <p:sldId id="261" r:id="rId10"/>
    <p:sldId id="335" r:id="rId11"/>
    <p:sldId id="437" r:id="rId12"/>
    <p:sldId id="442" r:id="rId13"/>
    <p:sldId id="438" r:id="rId14"/>
    <p:sldId id="439" r:id="rId15"/>
    <p:sldId id="445" r:id="rId16"/>
    <p:sldId id="440" r:id="rId17"/>
    <p:sldId id="441" r:id="rId18"/>
    <p:sldId id="338" r:id="rId19"/>
    <p:sldId id="339" r:id="rId20"/>
    <p:sldId id="449" r:id="rId21"/>
    <p:sldId id="446" r:id="rId22"/>
    <p:sldId id="450" r:id="rId23"/>
    <p:sldId id="447" r:id="rId24"/>
    <p:sldId id="448" r:id="rId25"/>
    <p:sldId id="265" r:id="rId26"/>
    <p:sldId id="305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282" r:id="rId35"/>
    <p:sldId id="283" r:id="rId36"/>
    <p:sldId id="431" r:id="rId37"/>
    <p:sldId id="284" r:id="rId38"/>
    <p:sldId id="286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30" r:id="rId47"/>
    <p:sldId id="290" r:id="rId48"/>
    <p:sldId id="291" r:id="rId49"/>
  </p:sldIdLst>
  <p:sldSz cx="13003213" cy="975201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8A0000"/>
    <a:srgbClr val="5205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4" autoAdjust="0"/>
    <p:restoredTop sz="94675"/>
  </p:normalViewPr>
  <p:slideViewPr>
    <p:cSldViewPr>
      <p:cViewPr>
        <p:scale>
          <a:sx n="50" d="100"/>
          <a:sy n="50" d="100"/>
        </p:scale>
        <p:origin x="-600" y="-8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8B7EFB0F-1BAF-3349-884E-49143D7459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443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3FFE482-DB31-4D49-9542-ADA68448F947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5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03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3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08D8201-974D-614B-B6D1-100836C5C3E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461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616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556F604-48A3-0441-B7E1-8C7291927BED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0906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7785800-485E-EF49-96F0-82029601AF58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83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726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7266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84D329-A25F-D64F-855F-9DE2CA0D7C65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447925"/>
            <a:ext cx="1588" cy="121967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4396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6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E194EEA-4B7A-7A40-B1ED-8949744D63E3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2434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D79BF9-7033-DD4C-8F68-0CFD43A184B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79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25AE73A-9899-3E41-95E5-1DFF29B7E76C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42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056A4-EE0A-4642-A0D0-38303B53D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9316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1F02C-4E0F-8740-994C-80BCD3B5CA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2393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6575" y="388938"/>
            <a:ext cx="2924175" cy="8328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23300" cy="8328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BA438-A37F-3B45-B5AC-B8899994D4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22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40760-65CE-5248-BA2D-9A1E04468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354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D77F4-6A10-5646-B7C9-A3C99D853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60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3737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65977-06E4-D345-AB48-9CC0C37C9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878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41FBF-CADE-4942-9E09-F20F8B1EEA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617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1C642-2E89-4E42-90E0-D0C3E508A9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443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0FCCE-1C8D-A341-BD0E-A452D2D18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88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FB3DE-4564-EB4D-97FF-08921D9F7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015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E8166-28FB-8449-B290-85D45A6EAA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93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6311900" y="9251950"/>
            <a:ext cx="365125" cy="377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  <a:ea typeface="Heiti-간체" charset="-122"/>
                <a:cs typeface="Heiti-간체" charset="-122"/>
              </a:defRPr>
            </a:lvl1pPr>
          </a:lstStyle>
          <a:p>
            <a:fld id="{2C985F68-C2E1-C746-813C-06E6D0A0116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98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987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6pPr>
      <a:lvl7pPr marL="29718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7pPr>
      <a:lvl8pPr marL="3429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8pPr>
      <a:lvl9pPr marL="3886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494011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Слушай, Спасителя голос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Ныне к тебе говорит,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Он предлагает прощенье,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Хочет твой дух обновить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494011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Кто утруждён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—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придите,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Грех принесите вы свой,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Всё на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Меня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озложите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обретёте покой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494011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Ныне к Иисусу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Немедля иди,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Ждёт Он тебя,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Чтоб навеки спасти.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494011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Вспомни,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ак тяжко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традал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Он,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Вспомни терновый венец,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Как,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словно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Агнец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безгласный,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Кротко терпел наш Творец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494011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Отче, 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Отче,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Прости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им», —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Молится Он за врагов.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О, сострадания бездна,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Чудная Божья любовь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494011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Ныне к Иисусу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Немедля иди,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Ждёт Он тебя,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Чтоб навеки спасти.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494011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безотрадной пустыне,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Чтобы овечку найти,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Пастырь идёт, невзирая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 затрудненья в пути.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Через ущелья и камни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Он пробирается к ней,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 руки бережно взявши,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К стаду несёт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поскорей.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494011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Ныне к Иисусу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Немедля иди,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Ждёт Он тебя,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Чтоб навеки спасти.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141566" y="5380061"/>
            <a:ext cx="6768752" cy="230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A0000"/>
                </a:solidFill>
              </a:rPr>
              <a:t>Ласково, нежно Спаситель взывает</a:t>
            </a:r>
            <a:endParaRPr lang="ru-RU" sz="6000" b="1" dirty="0">
              <a:solidFill>
                <a:srgbClr val="8A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6213574" y="7862887"/>
            <a:ext cx="5154586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№ 228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678061" y="1502395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Ласково,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нежно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Спаситель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взывает,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Ждёт и тебя, и меня,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горе, в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заботах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сегда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утешает,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Любит тебя и меня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7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357590" y="7756326"/>
            <a:ext cx="5113685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4800" b="1" i="1" u="sng" dirty="0" smtClean="0">
                <a:solidFill>
                  <a:srgbClr val="8A0000"/>
                </a:solidFill>
                <a:ea typeface="Geneva" charset="0"/>
                <a:cs typeface="Geneva" charset="0"/>
              </a:rPr>
              <a:t>Гимн № </a:t>
            </a:r>
            <a:r>
              <a:rPr lang="ru-RU" altLang="ru-RU" sz="4800" b="1" dirty="0" smtClean="0">
                <a:solidFill>
                  <a:srgbClr val="8A0000"/>
                </a:solidFill>
                <a:ea typeface="Geneva" charset="0"/>
                <a:cs typeface="Geneva" charset="0"/>
              </a:rPr>
              <a:t>229</a:t>
            </a:r>
            <a:endParaRPr lang="ru-RU" altLang="ru-RU" sz="4800" b="1" i="1" u="sng" dirty="0">
              <a:solidFill>
                <a:srgbClr val="8A0000"/>
              </a:solidFill>
              <a:ea typeface="Geneva" charset="0"/>
              <a:cs typeface="Geneva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285681" y="5134050"/>
            <a:ext cx="6624637" cy="26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altLang="ru-RU" sz="8000" b="1" dirty="0" smtClean="0">
                <a:solidFill>
                  <a:srgbClr val="8A0000"/>
                </a:solidFill>
              </a:rPr>
              <a:t>Прохожий</a:t>
            </a:r>
            <a:br>
              <a:rPr lang="ru-RU" altLang="ru-RU" sz="8000" b="1" dirty="0" smtClean="0">
                <a:solidFill>
                  <a:srgbClr val="8A0000"/>
                </a:solidFill>
              </a:rPr>
            </a:br>
            <a:r>
              <a:rPr lang="ru-RU" altLang="ru-RU" sz="8000" b="1" dirty="0" smtClean="0">
                <a:solidFill>
                  <a:srgbClr val="8A0000"/>
                </a:solidFill>
              </a:rPr>
              <a:t>у </a:t>
            </a:r>
            <a:r>
              <a:rPr lang="ru-RU" altLang="ru-RU" sz="8000" b="1" dirty="0" smtClean="0">
                <a:solidFill>
                  <a:srgbClr val="8A0000"/>
                </a:solidFill>
              </a:rPr>
              <a:t>дверей стоит</a:t>
            </a:r>
          </a:p>
        </p:txBody>
      </p:sp>
      <p:pic>
        <p:nvPicPr>
          <p:cNvPr id="6" name="Изображение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7297">
            <a:off x="2970486" y="4587570"/>
            <a:ext cx="2127455" cy="3573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765302" y="5092030"/>
            <a:ext cx="2873735" cy="3831647"/>
          </a:xfrm>
          <a:prstGeom prst="rect">
            <a:avLst/>
          </a:prstGeom>
          <a:ln w="12700"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678061" y="998339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Приди домой, домой!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Грешник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заблудший,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риди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 приди!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Слышишь, как ныне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Спаситель взывает: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«О утомлённый, приди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!»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678061" y="1502395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Слышишь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ли голос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Заботливый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 нежный?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Ныне тебя он зовёт;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Всем изнемогшим,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Заблудшим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грешным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Он утешенье даёт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678061" y="998339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Приди домой, домой!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Грешник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заблудший,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риди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 приди!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Слышишь, как ныне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Спаситель взывает: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«О утомлённый, приди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!»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678061" y="1502395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омыл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рагоценною кровью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Он нам даёт благодать;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 нежной,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глубокой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вечной любовью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Хочет тебя Он принять!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678061" y="998339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Приди домой, домой!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Грешник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заблудший,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риди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 приди!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Слышишь, как ныне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Спаситель взывает: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«О утомлённый, приди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!»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5709518" y="5377448"/>
            <a:ext cx="7056785" cy="156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  <a:buClrTx/>
              <a:buFontTx/>
              <a:buNone/>
            </a:pPr>
            <a:r>
              <a:rPr lang="ru-RU" sz="6000" b="1" dirty="0" smtClean="0">
                <a:solidFill>
                  <a:srgbClr val="8A0000"/>
                </a:solidFill>
              </a:rPr>
              <a:t>О, Господь,</a:t>
            </a:r>
            <a:br>
              <a:rPr lang="ru-RU" sz="6000" b="1" dirty="0" smtClean="0">
                <a:solidFill>
                  <a:srgbClr val="8A0000"/>
                </a:solidFill>
              </a:rPr>
            </a:br>
            <a:r>
              <a:rPr lang="ru-RU" sz="6000" b="1" dirty="0" smtClean="0">
                <a:solidFill>
                  <a:srgbClr val="8A0000"/>
                </a:solidFill>
              </a:rPr>
              <a:t>мой </a:t>
            </a:r>
            <a:r>
              <a:rPr lang="ru-RU" sz="6000" b="1" dirty="0" smtClean="0">
                <a:solidFill>
                  <a:srgbClr val="8A0000"/>
                </a:solidFill>
              </a:rPr>
              <a:t>Искупитель</a:t>
            </a:r>
            <a:endParaRPr lang="en-US" altLang="ru-RU" sz="6500" b="1" dirty="0">
              <a:solidFill>
                <a:srgbClr val="8A0000"/>
              </a:solidFill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5853534" y="7727950"/>
            <a:ext cx="4898676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240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821383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О, Господь,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ой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Искупитель,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прости меня за то,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Что сказал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я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сердце гордом: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«Всё я сам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— ничто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821383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Всё я сам,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— ничто».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«Всё я сам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— ничто».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Что сказал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я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сердце гордом: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«Всё я сам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— ничто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821383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смирился понемногу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Дух греховной суеты,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сказало сердце Богу: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«Частью 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частью — Ты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821383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Частью 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частью — Ты».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«Частью 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частью — Ты».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сказало сердце Богу: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«Частью 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частью — Ты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91046" y="1203598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Прохожий у дверей стоит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И в сердце нам стучит, стучит.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Давно уж ждёт Он — поспеши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И дверь 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открой,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Его 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впусти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altLang="ru-RU" sz="6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821383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Час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за часом познавая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Дар великой полноты,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Сердце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трепетно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Ш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ептало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«Меньше 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больше — Ты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821383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Меньше 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больше — Ты!»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«Меньше 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больше — Ты!»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Сердце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трепетно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Шептало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«Меньше я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больше — Ты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!»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821383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Выше всех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ысот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небесных,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Глубже моря глубины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Дар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любви Христа Чудесный 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«Я — ничто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всё — лишь Ты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!»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821383" y="1131590"/>
            <a:ext cx="1065688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Я —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ничто,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всё — лишь Ты!»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«Я — ничто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всё — лишь Ты!»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Дар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любви Христа Чудесный —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«Я — ничто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всё — лишь Ты!»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3003213" cy="98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491713" y="3721669"/>
            <a:ext cx="5968990" cy="10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sz="8700" b="1" dirty="0" smtClean="0">
                <a:solidFill>
                  <a:srgbClr val="8A0000"/>
                </a:solidFill>
              </a:rPr>
              <a:t>«Суббота»</a:t>
            </a:r>
            <a:endParaRPr lang="ru-RU" altLang="ru-RU" sz="8700" b="1" dirty="0">
              <a:solidFill>
                <a:srgbClr val="8A0000"/>
              </a:solidFill>
              <a:latin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769799"/>
            <a:ext cx="12169775" cy="157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20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6619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Суббота</a:t>
            </a:r>
            <a:r>
              <a:rPr lang="ru-RU" altLang="ru-RU" sz="6000" dirty="0" smtClean="0">
                <a:solidFill>
                  <a:srgbClr val="661900"/>
                </a:solidFill>
              </a:rPr>
              <a:t>»</a:t>
            </a:r>
            <a:endParaRPr lang="ru-RU" altLang="ru-RU" sz="6000" dirty="0">
              <a:solidFill>
                <a:srgbClr val="6619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2427734"/>
            <a:ext cx="12384087" cy="633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</a:pPr>
            <a:r>
              <a:rPr lang="ru-RU" sz="5400" dirty="0" smtClean="0">
                <a:solidFill>
                  <a:srgbClr val="520501"/>
                </a:solidFill>
              </a:rPr>
              <a:t>П</a:t>
            </a:r>
            <a:r>
              <a:rPr lang="ru-RU" sz="5400" dirty="0" smtClean="0">
                <a:solidFill>
                  <a:srgbClr val="520501"/>
                </a:solidFill>
              </a:rPr>
              <a:t>осле </a:t>
            </a:r>
            <a:r>
              <a:rPr lang="ru-RU" sz="5400" dirty="0" smtClean="0">
                <a:solidFill>
                  <a:srgbClr val="520501"/>
                </a:solidFill>
              </a:rPr>
              <a:t>шести дней творения </a:t>
            </a:r>
            <a:r>
              <a:rPr lang="ru-RU" sz="5400" dirty="0" smtClean="0">
                <a:solidFill>
                  <a:srgbClr val="520501"/>
                </a:solidFill>
              </a:rPr>
              <a:t>мира Создатель </a:t>
            </a:r>
            <a:r>
              <a:rPr lang="ru-RU" sz="5400" dirty="0" smtClean="0">
                <a:solidFill>
                  <a:srgbClr val="520501"/>
                </a:solidFill>
              </a:rPr>
              <a:t>покоился в седьмой день и установил субботний покой для всех людей как памятник творения. </a:t>
            </a:r>
            <a:r>
              <a:rPr lang="ru-RU" sz="5400" dirty="0" smtClean="0">
                <a:solidFill>
                  <a:srgbClr val="520501"/>
                </a:solidFill>
              </a:rPr>
              <a:t>Четвёртая </a:t>
            </a:r>
            <a:r>
              <a:rPr lang="ru-RU" sz="5400" dirty="0" smtClean="0">
                <a:solidFill>
                  <a:srgbClr val="520501"/>
                </a:solidFill>
              </a:rPr>
              <a:t>заповедь неизменного Закона Божьего требует соблюдения седьмого дня, субботы, как дня покоя, </a:t>
            </a:r>
            <a:r>
              <a:rPr lang="ru-RU" sz="5400" dirty="0" smtClean="0">
                <a:solidFill>
                  <a:srgbClr val="520501"/>
                </a:solidFill>
              </a:rPr>
              <a:t>дня </a:t>
            </a:r>
            <a:r>
              <a:rPr lang="ru-RU" sz="5400" dirty="0" smtClean="0">
                <a:solidFill>
                  <a:srgbClr val="520501"/>
                </a:solidFill>
              </a:rPr>
              <a:t>поклонения и служения в соответствии с учением и примером Иисуса Христа — Господина субботы</a:t>
            </a:r>
            <a:r>
              <a:rPr lang="ru-RU" sz="5400" dirty="0" smtClean="0">
                <a:solidFill>
                  <a:srgbClr val="520501"/>
                </a:solidFill>
              </a:rPr>
              <a:t>.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769799"/>
            <a:ext cx="12169775" cy="157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20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6619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Суббота</a:t>
            </a:r>
            <a:r>
              <a:rPr lang="ru-RU" altLang="ru-RU" sz="6000" dirty="0" smtClean="0">
                <a:solidFill>
                  <a:srgbClr val="661900"/>
                </a:solidFill>
              </a:rPr>
              <a:t>»</a:t>
            </a:r>
            <a:endParaRPr lang="ru-RU" altLang="ru-RU" sz="6000" dirty="0">
              <a:solidFill>
                <a:srgbClr val="6619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2427734"/>
            <a:ext cx="12384087" cy="633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</a:pPr>
            <a:r>
              <a:rPr lang="ru-RU" sz="5400" dirty="0" smtClean="0">
                <a:solidFill>
                  <a:srgbClr val="520501"/>
                </a:solidFill>
              </a:rPr>
              <a:t>Суббота </a:t>
            </a:r>
            <a:r>
              <a:rPr lang="ru-RU" sz="5400" dirty="0" smtClean="0">
                <a:solidFill>
                  <a:srgbClr val="520501"/>
                </a:solidFill>
              </a:rPr>
              <a:t>— это день радостного общения с Богом и друг с </a:t>
            </a:r>
            <a:r>
              <a:rPr lang="ru-RU" sz="5400" dirty="0" smtClean="0">
                <a:solidFill>
                  <a:srgbClr val="520501"/>
                </a:solidFill>
              </a:rPr>
              <a:t>другом… Суббота </a:t>
            </a:r>
            <a:r>
              <a:rPr lang="ru-RU" sz="5400" dirty="0" smtClean="0">
                <a:solidFill>
                  <a:srgbClr val="520501"/>
                </a:solidFill>
              </a:rPr>
              <a:t>— это </a:t>
            </a:r>
            <a:r>
              <a:rPr lang="ru-RU" sz="5400" dirty="0" smtClean="0">
                <a:solidFill>
                  <a:srgbClr val="520501"/>
                </a:solidFill>
              </a:rPr>
              <a:t>Божье </a:t>
            </a:r>
            <a:r>
              <a:rPr lang="ru-RU" sz="5400" dirty="0" smtClean="0">
                <a:solidFill>
                  <a:srgbClr val="520501"/>
                </a:solidFill>
              </a:rPr>
              <a:t>знамение вечного завета между Ним и Его народом. Радостное проведение этого святого времени от </a:t>
            </a:r>
            <a:r>
              <a:rPr lang="ru-RU" sz="5400" dirty="0" smtClean="0">
                <a:solidFill>
                  <a:srgbClr val="520501"/>
                </a:solidFill>
              </a:rPr>
              <a:t>вечера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до </a:t>
            </a:r>
            <a:r>
              <a:rPr lang="ru-RU" sz="5400" dirty="0" smtClean="0">
                <a:solidFill>
                  <a:srgbClr val="520501"/>
                </a:solidFill>
              </a:rPr>
              <a:t>вечера, от заката до заката </a:t>
            </a:r>
            <a:r>
              <a:rPr lang="ru-RU" sz="5400" dirty="0" smtClean="0">
                <a:solidFill>
                  <a:srgbClr val="520501"/>
                </a:solidFill>
              </a:rPr>
              <a:t>–</a:t>
            </a:r>
            <a:r>
              <a:rPr lang="ru-RU" sz="5400" dirty="0" smtClean="0">
                <a:solidFill>
                  <a:srgbClr val="520501"/>
                </a:solidFill>
              </a:rPr>
              <a:t> </a:t>
            </a:r>
            <a:r>
              <a:rPr lang="ru-RU" sz="5400" dirty="0" smtClean="0">
                <a:solidFill>
                  <a:srgbClr val="520501"/>
                </a:solidFill>
              </a:rPr>
              <a:t>есть </a:t>
            </a:r>
            <a:r>
              <a:rPr lang="ru-RU" sz="5400" dirty="0" smtClean="0">
                <a:solidFill>
                  <a:srgbClr val="520501"/>
                </a:solidFill>
              </a:rPr>
              <a:t>торжественное воспоминание совершенного Богом </a:t>
            </a:r>
            <a:r>
              <a:rPr lang="ru-RU" sz="5400" dirty="0" smtClean="0">
                <a:solidFill>
                  <a:srgbClr val="520501"/>
                </a:solidFill>
              </a:rPr>
              <a:t>творения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и искупления.</a:t>
            </a:r>
            <a:r>
              <a:rPr lang="ru-RU" sz="5400" dirty="0" smtClean="0">
                <a:solidFill>
                  <a:srgbClr val="520501"/>
                </a:solidFill>
              </a:rPr>
              <a:t> 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411663" y="5595938"/>
            <a:ext cx="8591550" cy="18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  <a:buClrTx/>
            </a:pPr>
            <a:r>
              <a:rPr lang="ru-RU" sz="7200" b="1" dirty="0" smtClean="0">
                <a:solidFill>
                  <a:srgbClr val="8A0000"/>
                </a:solidFill>
              </a:rPr>
              <a:t>После суетной недели</a:t>
            </a:r>
            <a:endParaRPr lang="en-US" altLang="ru-RU" sz="7000" b="1" dirty="0">
              <a:solidFill>
                <a:srgbClr val="8A0000"/>
              </a:solidFill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6069558" y="7756525"/>
            <a:ext cx="5976663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</a:pPr>
            <a:r>
              <a:rPr lang="ru-RU" altLang="ru-RU" sz="4800" b="1" i="1" u="sng" dirty="0">
                <a:solidFill>
                  <a:srgbClr val="661900"/>
                </a:solidFill>
              </a:rPr>
              <a:t>Гимн </a:t>
            </a:r>
            <a:r>
              <a:rPr lang="ru-RU" altLang="ru-RU" sz="4800" b="1" i="1" u="sng" dirty="0" smtClean="0">
                <a:solidFill>
                  <a:srgbClr val="661900"/>
                </a:solidFill>
              </a:rPr>
              <a:t>№</a:t>
            </a:r>
            <a:r>
              <a:rPr lang="en-US" altLang="ru-RU" sz="4800" b="1" i="1" u="sng" dirty="0" smtClean="0">
                <a:solidFill>
                  <a:srgbClr val="661900"/>
                </a:solidFill>
              </a:rPr>
              <a:t> 151</a:t>
            </a:r>
            <a:r>
              <a:rPr lang="ru-RU" altLang="ru-RU" sz="4800" b="1" i="1" u="sng" dirty="0" smtClean="0">
                <a:solidFill>
                  <a:srgbClr val="661900"/>
                </a:solidFill>
              </a:rPr>
              <a:t> (ПС)</a:t>
            </a:r>
            <a:endParaRPr lang="ru-RU" altLang="ru-RU" sz="4800" b="1" i="1" u="sng" dirty="0">
              <a:solidFill>
                <a:srgbClr val="661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275606"/>
            <a:ext cx="10585003" cy="54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После </a:t>
            </a:r>
            <a:r>
              <a:rPr lang="ru-RU" sz="6000" b="1" dirty="0" smtClean="0">
                <a:solidFill>
                  <a:srgbClr val="002060"/>
                </a:solidFill>
              </a:rPr>
              <a:t>суетной недели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И заботы, и труда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Отдыхаем мы душою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 smtClean="0">
                <a:solidFill>
                  <a:srgbClr val="002060"/>
                </a:solidFill>
              </a:rPr>
              <a:t>день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Спасителя </a:t>
            </a:r>
            <a:r>
              <a:rPr lang="ru-RU" sz="6000" b="1" dirty="0" smtClean="0">
                <a:solidFill>
                  <a:srgbClr val="002060"/>
                </a:solidFill>
              </a:rPr>
              <a:t>Христа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91046" y="1203598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alt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ru-RU" alt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О друг, дверь открой,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Его впусти,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О друг, дверь открой,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Его впусти,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О друг, о друг,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Навек Христа прими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altLang="ru-RU" sz="6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275606"/>
            <a:ext cx="10585003" cy="54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О</a:t>
            </a:r>
            <a:r>
              <a:rPr lang="ru-RU" sz="6000" b="1" dirty="0" smtClean="0">
                <a:solidFill>
                  <a:srgbClr val="002060"/>
                </a:solidFill>
              </a:rPr>
              <a:t>, </a:t>
            </a:r>
            <a:r>
              <a:rPr lang="ru-RU" sz="6000" b="1" dirty="0" smtClean="0">
                <a:solidFill>
                  <a:srgbClr val="002060"/>
                </a:solidFill>
              </a:rPr>
              <a:t>суббота,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День </a:t>
            </a:r>
            <a:r>
              <a:rPr lang="ru-RU" sz="6000" b="1" dirty="0" smtClean="0">
                <a:solidFill>
                  <a:srgbClr val="002060"/>
                </a:solidFill>
              </a:rPr>
              <a:t>покоя,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День блаженства, </a:t>
            </a:r>
            <a:r>
              <a:rPr lang="ru-RU" sz="6000" b="1" dirty="0" smtClean="0">
                <a:solidFill>
                  <a:srgbClr val="002060"/>
                </a:solidFill>
              </a:rPr>
              <a:t>Красоты</a:t>
            </a:r>
            <a:r>
              <a:rPr lang="ru-RU" sz="6000" b="1" dirty="0" smtClean="0">
                <a:solidFill>
                  <a:srgbClr val="002060"/>
                </a:solidFill>
              </a:rPr>
              <a:t>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Мир, </a:t>
            </a:r>
            <a:r>
              <a:rPr lang="ru-RU" sz="6000" b="1" dirty="0" smtClean="0">
                <a:solidFill>
                  <a:srgbClr val="002060"/>
                </a:solidFill>
              </a:rPr>
              <a:t>покой,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Благословенье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этот </a:t>
            </a:r>
            <a:r>
              <a:rPr lang="ru-RU" sz="6000" b="1" dirty="0" smtClean="0">
                <a:solidFill>
                  <a:srgbClr val="002060"/>
                </a:solidFill>
              </a:rPr>
              <a:t>день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Несёшь </a:t>
            </a:r>
            <a:r>
              <a:rPr lang="ru-RU" sz="6000" b="1" dirty="0" smtClean="0">
                <a:solidFill>
                  <a:srgbClr val="002060"/>
                </a:solidFill>
              </a:rPr>
              <a:t>нам ты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275606"/>
            <a:ext cx="10585003" cy="54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Бог </a:t>
            </a:r>
            <a:r>
              <a:rPr lang="ru-RU" sz="6000" b="1" dirty="0" smtClean="0">
                <a:solidFill>
                  <a:srgbClr val="002060"/>
                </a:solidFill>
              </a:rPr>
              <a:t>по мудрости великой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Дал нам </a:t>
            </a:r>
            <a:r>
              <a:rPr lang="ru-RU" sz="6000" b="1" dirty="0" smtClean="0">
                <a:solidFill>
                  <a:srgbClr val="002060"/>
                </a:solidFill>
              </a:rPr>
              <a:t>этот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День </a:t>
            </a:r>
            <a:r>
              <a:rPr lang="ru-RU" sz="6000" b="1" dirty="0" smtClean="0">
                <a:solidFill>
                  <a:srgbClr val="002060"/>
                </a:solidFill>
              </a:rPr>
              <a:t>святой,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Чтобы </a:t>
            </a:r>
            <a:r>
              <a:rPr lang="ru-RU" sz="6000" b="1" dirty="0" smtClean="0">
                <a:solidFill>
                  <a:srgbClr val="002060"/>
                </a:solidFill>
              </a:rPr>
              <a:t>мы,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Как </a:t>
            </a:r>
            <a:r>
              <a:rPr lang="ru-RU" sz="6000" b="1" dirty="0" smtClean="0">
                <a:solidFill>
                  <a:srgbClr val="002060"/>
                </a:solidFill>
              </a:rPr>
              <a:t>Сам Создатель,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Отдыхали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день седьмой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275606"/>
            <a:ext cx="10585003" cy="54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Шесть </a:t>
            </a:r>
            <a:r>
              <a:rPr lang="ru-RU" sz="6000" b="1" dirty="0" smtClean="0">
                <a:solidFill>
                  <a:srgbClr val="002060"/>
                </a:solidFill>
              </a:rPr>
              <a:t>дней </a:t>
            </a:r>
            <a:r>
              <a:rPr lang="ru-RU" sz="6000" b="1" dirty="0" smtClean="0">
                <a:solidFill>
                  <a:srgbClr val="002060"/>
                </a:solidFill>
              </a:rPr>
              <a:t>даны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Для </a:t>
            </a:r>
            <a:r>
              <a:rPr lang="ru-RU" sz="6000" b="1" dirty="0" smtClean="0">
                <a:solidFill>
                  <a:srgbClr val="002060"/>
                </a:solidFill>
              </a:rPr>
              <a:t>работы,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Повседневного труда,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А седьмой – </a:t>
            </a:r>
            <a:endParaRPr lang="ru-RU" sz="6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вятой</a:t>
            </a:r>
            <a:r>
              <a:rPr lang="ru-RU" sz="6000" b="1" dirty="0" smtClean="0">
                <a:solidFill>
                  <a:srgbClr val="002060"/>
                </a:solidFill>
              </a:rPr>
              <a:t>, субботний, </a:t>
            </a:r>
            <a:r>
              <a:rPr lang="ru-RU" sz="6000" b="1" dirty="0" smtClean="0">
                <a:solidFill>
                  <a:srgbClr val="002060"/>
                </a:solidFill>
              </a:rPr>
              <a:t>–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Для хваления Творца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275606"/>
            <a:ext cx="10585003" cy="54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Люди </a:t>
            </a:r>
            <a:r>
              <a:rPr lang="ru-RU" sz="6000" b="1" dirty="0" smtClean="0">
                <a:solidFill>
                  <a:srgbClr val="002060"/>
                </a:solidFill>
              </a:rPr>
              <a:t>могут насмехаться,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Изменять со всех сторон,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Что Своим перстом Всевышний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Написал, как Свой закон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275606"/>
            <a:ext cx="10585003" cy="54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День </a:t>
            </a:r>
            <a:r>
              <a:rPr lang="ru-RU" sz="6000" b="1" dirty="0" smtClean="0">
                <a:solidFill>
                  <a:srgbClr val="002060"/>
                </a:solidFill>
              </a:rPr>
              <a:t>субботний – </a:t>
            </a:r>
            <a:endParaRPr lang="ru-RU" sz="6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Д</a:t>
            </a:r>
            <a:r>
              <a:rPr lang="ru-RU" sz="6000" b="1" dirty="0" smtClean="0">
                <a:solidFill>
                  <a:srgbClr val="002060"/>
                </a:solidFill>
              </a:rPr>
              <a:t>ень </a:t>
            </a:r>
            <a:r>
              <a:rPr lang="ru-RU" sz="6000" b="1" dirty="0" smtClean="0">
                <a:solidFill>
                  <a:srgbClr val="002060"/>
                </a:solidFill>
              </a:rPr>
              <a:t>единый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Для покоя освящён,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Дан на благо человеку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И Творцом благословлён.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275606"/>
            <a:ext cx="10585003" cy="54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И </a:t>
            </a:r>
            <a:r>
              <a:rPr lang="ru-RU" sz="6000" b="1" dirty="0" smtClean="0">
                <a:solidFill>
                  <a:srgbClr val="002060"/>
                </a:solidFill>
              </a:rPr>
              <a:t>Адам уже в Едеме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Чтил </a:t>
            </a:r>
            <a:r>
              <a:rPr lang="ru-RU" sz="6000" b="1" dirty="0" smtClean="0">
                <a:solidFill>
                  <a:srgbClr val="002060"/>
                </a:solidFill>
              </a:rPr>
              <a:t>субботний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Д</a:t>
            </a:r>
            <a:r>
              <a:rPr lang="ru-RU" sz="6000" b="1" dirty="0" smtClean="0">
                <a:solidFill>
                  <a:srgbClr val="002060"/>
                </a:solidFill>
              </a:rPr>
              <a:t>ень </a:t>
            </a:r>
            <a:r>
              <a:rPr lang="ru-RU" sz="6000" b="1" dirty="0" smtClean="0">
                <a:solidFill>
                  <a:srgbClr val="002060"/>
                </a:solidFill>
              </a:rPr>
              <a:t>святой,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Патриархи сохраняли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Этот день, </a:t>
            </a:r>
            <a:endParaRPr lang="ru-RU" sz="6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К</a:t>
            </a:r>
            <a:r>
              <a:rPr lang="ru-RU" sz="6000" b="1" dirty="0" smtClean="0">
                <a:solidFill>
                  <a:srgbClr val="002060"/>
                </a:solidFill>
              </a:rPr>
              <a:t>ак </a:t>
            </a:r>
            <a:r>
              <a:rPr lang="ru-RU" sz="6000" b="1" dirty="0" smtClean="0">
                <a:solidFill>
                  <a:srgbClr val="002060"/>
                </a:solidFill>
              </a:rPr>
              <a:t>свой покой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275606"/>
            <a:ext cx="10585003" cy="54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И апостолы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Христовы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Освящали </a:t>
            </a:r>
            <a:r>
              <a:rPr lang="ru-RU" sz="6000" b="1" dirty="0" smtClean="0">
                <a:solidFill>
                  <a:srgbClr val="002060"/>
                </a:solidFill>
              </a:rPr>
              <a:t>день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едьмой</a:t>
            </a:r>
            <a:r>
              <a:rPr lang="ru-RU" sz="6000" b="1" dirty="0" smtClean="0">
                <a:solidFill>
                  <a:srgbClr val="002060"/>
                </a:solidFill>
              </a:rPr>
              <a:t>.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И кто ныне соблюдает,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Тот войдёт в Его покой. 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6011863" y="2662238"/>
            <a:ext cx="6516687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«Пусть живёт в </a:t>
            </a:r>
            <a:r>
              <a:rPr lang="ru-RU" altLang="ru-RU" sz="4000" b="1" dirty="0" smtClean="0">
                <a:solidFill>
                  <a:srgbClr val="661900"/>
                </a:solidFill>
              </a:rPr>
              <a:t>вас</a:t>
            </a:r>
            <a:br>
              <a:rPr lang="ru-RU" altLang="ru-RU" sz="4000" b="1" dirty="0" smtClean="0">
                <a:solidFill>
                  <a:srgbClr val="661900"/>
                </a:solidFill>
              </a:rPr>
            </a:br>
            <a:r>
              <a:rPr lang="ru-RU" altLang="ru-RU" sz="4000" b="1" dirty="0" smtClean="0">
                <a:solidFill>
                  <a:srgbClr val="661900"/>
                </a:solidFill>
              </a:rPr>
              <a:t>во </a:t>
            </a:r>
            <a:r>
              <a:rPr lang="ru-RU" altLang="ru-RU" sz="4000" b="1" dirty="0">
                <a:solidFill>
                  <a:srgbClr val="661900"/>
                </a:solidFill>
              </a:rPr>
              <a:t>всей своей полноте,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во всей мудрости своей весть Христова;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вы же учите и наставляйте друг друга;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с благодарностью в сердце пойте Богу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псалмы, и гимны, и песнопения»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ru-RU" altLang="ru-RU" dirty="0">
              <a:solidFill>
                <a:srgbClr val="6619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i="1" dirty="0">
                <a:solidFill>
                  <a:srgbClr val="661900"/>
                </a:solidFill>
              </a:rPr>
              <a:t>                                      Колос. 3:16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3003213" cy="97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68313" y="1624013"/>
            <a:ext cx="123475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8000" b="1">
                <a:solidFill>
                  <a:srgbClr val="661900"/>
                </a:solidFill>
                <a:latin typeface="Geneva" charset="0"/>
              </a:rPr>
              <a:t>Живая Церковь –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7500">
                <a:solidFill>
                  <a:srgbClr val="661900"/>
                </a:solidFill>
                <a:latin typeface="Geneva" charset="0"/>
              </a:rPr>
              <a:t>это поющая Церковь!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91046" y="1203598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Он 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— грешных Друг, Он </a:t>
            </a:r>
            <a:r>
              <a:rPr lang="ru-RU" altLang="ru-RU" sz="6200" b="1" dirty="0" err="1" smtClean="0">
                <a:solidFill>
                  <a:schemeClr val="accent6">
                    <a:lumMod val="75000"/>
                  </a:schemeClr>
                </a:solidFill>
              </a:rPr>
              <a:t>полн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 любви,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Простит Он все твои грехи,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Тебя от смерти Он спасёт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И в Царство вечное введёт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altLang="ru-RU" sz="6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91046" y="1203598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alt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ru-RU" alt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О друг, дверь открой,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Его впусти,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О друг, дверь открой,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Его впусти,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О друг, о друг,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Навек Христа прими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altLang="ru-RU" sz="6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91046" y="1203598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Он 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нежно просит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Дверь открой,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Я дам 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тебе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вятой 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покой».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друг!</a:t>
            </a:r>
            <a:b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Скорей 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Его впусти –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Навек Христа к себе прими!</a:t>
            </a:r>
            <a:endParaRPr lang="en-US" altLang="ru-RU" sz="6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91046" y="1203598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alt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altLang="ru-RU" sz="44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ru-RU" alt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О друг, дверь открой,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Его впусти,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О друг, дверь открой,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Его впусти,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О друг, о друг, </a:t>
            </a:r>
          </a:p>
          <a:p>
            <a:pPr>
              <a:lnSpc>
                <a:spcPct val="90000"/>
              </a:lnSpc>
            </a:pP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Навек Христа прими</a:t>
            </a:r>
            <a:r>
              <a:rPr lang="ru-RU" altLang="ru-RU" sz="62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altLang="ru-RU" sz="6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477270" y="5092030"/>
            <a:ext cx="10256193" cy="18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ru-RU" sz="8000" b="1" dirty="0" smtClean="0">
                <a:solidFill>
                  <a:srgbClr val="8A0000"/>
                </a:solidFill>
              </a:rPr>
              <a:t>Слушай,</a:t>
            </a:r>
            <a:br>
              <a:rPr lang="ru-RU" sz="8000" b="1" dirty="0" smtClean="0">
                <a:solidFill>
                  <a:srgbClr val="8A0000"/>
                </a:solidFill>
              </a:rPr>
            </a:br>
            <a:r>
              <a:rPr lang="ru-RU" sz="8000" b="1" dirty="0" smtClean="0">
                <a:solidFill>
                  <a:srgbClr val="8A0000"/>
                </a:solidFill>
              </a:rPr>
              <a:t>Спасителя </a:t>
            </a:r>
            <a:r>
              <a:rPr lang="ru-RU" sz="8000" b="1" dirty="0" smtClean="0">
                <a:solidFill>
                  <a:srgbClr val="8A0000"/>
                </a:solidFill>
              </a:rPr>
              <a:t>голос</a:t>
            </a:r>
            <a:endParaRPr kumimoji="1" lang="ru-RU" altLang="ru-RU" sz="8000" b="1" dirty="0">
              <a:solidFill>
                <a:srgbClr val="8A00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621286" y="7036246"/>
            <a:ext cx="7896473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4800" b="1" i="1" u="sng" dirty="0">
                <a:solidFill>
                  <a:srgbClr val="7E0021"/>
                </a:solidFill>
                <a:ea typeface="Geneva" charset="0"/>
                <a:cs typeface="Geneva" charset="0"/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  <a:ea typeface="Geneva" charset="0"/>
                <a:cs typeface="Geneva" charset="0"/>
              </a:rPr>
              <a:t>235</a:t>
            </a:r>
            <a:endParaRPr lang="ru-RU" altLang="ru-RU" sz="4800" b="1" i="1" u="sng" dirty="0">
              <a:solidFill>
                <a:srgbClr val="7E0021"/>
              </a:solidFill>
              <a:ea typeface="Geneva" charset="0"/>
              <a:cs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810</Words>
  <Application>Microsoft Office PowerPoint</Application>
  <PresentationFormat>Произвольный</PresentationFormat>
  <Paragraphs>263</Paragraphs>
  <Slides>48</Slides>
  <Notes>48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Julia Lisovaya</cp:lastModifiedBy>
  <cp:revision>16</cp:revision>
  <cp:lastPrinted>1601-01-01T00:00:00Z</cp:lastPrinted>
  <dcterms:created xsi:type="dcterms:W3CDTF">2016-05-05T14:13:00Z</dcterms:created>
  <dcterms:modified xsi:type="dcterms:W3CDTF">2016-05-26T12:01:21Z</dcterms:modified>
</cp:coreProperties>
</file>